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431" autoAdjust="0"/>
  </p:normalViewPr>
  <p:slideViewPr>
    <p:cSldViewPr>
      <p:cViewPr varScale="1">
        <p:scale>
          <a:sx n="87" d="100"/>
          <a:sy n="87" d="100"/>
        </p:scale>
        <p:origin x="-166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4CA1CD-57DE-4318-9D73-349DCE6CA195}" type="datetimeFigureOut">
              <a:rPr lang="en-US" smtClean="0"/>
              <a:t>6/3/2013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853A22-48CD-4AF4-B149-97A9B9F868C1}" type="slidenum">
              <a:rPr lang="en-US" smtClean="0"/>
              <a:t>‹#›</a:t>
            </a:fld>
            <a:endParaRPr lang="en-US"/>
          </a:p>
        </p:txBody>
      </p:sp>
    </p:spTree>
    <p:extLst>
      <p:ext uri="{BB962C8B-B14F-4D97-AF65-F5344CB8AC3E}">
        <p14:creationId xmlns:p14="http://schemas.microsoft.com/office/powerpoint/2010/main" val="3134933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-Intro -</a:t>
            </a:r>
          </a:p>
          <a:p>
            <a:r>
              <a:rPr lang="en-US" dirty="0" smtClean="0"/>
              <a:t>Good evening, thank you for coming out tonight. The [department] is here serving and protecting the residents of [city name], but tonight I’m want to show you how you can protect your property. </a:t>
            </a:r>
          </a:p>
          <a:p>
            <a:endParaRPr lang="en-US" dirty="0" smtClean="0"/>
          </a:p>
          <a:p>
            <a:r>
              <a:rPr lang="en-US" dirty="0" smtClean="0"/>
              <a:t>How many of you know the serial numbers of your valuables like TVs, game systems, iPods/iPhones, computers, lawn equipment?</a:t>
            </a:r>
          </a:p>
          <a:p>
            <a:endParaRPr lang="en-US" dirty="0" smtClean="0"/>
          </a:p>
          <a:p>
            <a:r>
              <a:rPr lang="en-US" dirty="0" smtClean="0"/>
              <a:t>**show</a:t>
            </a:r>
            <a:r>
              <a:rPr lang="en-US" baseline="0" dirty="0" smtClean="0"/>
              <a:t> of hands**</a:t>
            </a:r>
            <a:endParaRPr lang="en-US" dirty="0" smtClean="0"/>
          </a:p>
          <a:p>
            <a:endParaRPr lang="en-US" dirty="0" smtClean="0"/>
          </a:p>
          <a:p>
            <a:r>
              <a:rPr lang="en-US" dirty="0" smtClean="0"/>
              <a:t>Alight, that’s a problem! Let me give you a little insight why it’s a problem. But, I won’t leave you hanging. I’ll also show you how we</a:t>
            </a:r>
            <a:r>
              <a:rPr lang="en-US" baseline="0" dirty="0" smtClean="0"/>
              <a:t> can fix this. </a:t>
            </a:r>
            <a:endParaRPr lang="en-US" dirty="0" smtClean="0"/>
          </a:p>
          <a:p>
            <a:endParaRPr lang="en-US" dirty="0" smtClean="0"/>
          </a:p>
          <a:p>
            <a:r>
              <a:rPr lang="en-US" dirty="0" smtClean="0"/>
              <a:t>When police reports are filed with our department for missing or stolen property, we need as much information as possible to help us identify the property in</a:t>
            </a:r>
            <a:r>
              <a:rPr lang="en-US" baseline="0" dirty="0" smtClean="0"/>
              <a:t> the recovery process</a:t>
            </a:r>
            <a:r>
              <a:rPr lang="en-US" dirty="0" smtClean="0"/>
              <a:t>. We’ll ask you for descriptions, photos and serial numbers. The more you can give us, the more information we’ll have to help us search for your property. </a:t>
            </a:r>
          </a:p>
          <a:p>
            <a:endParaRPr lang="en-US" dirty="0" smtClean="0"/>
          </a:p>
          <a:p>
            <a:r>
              <a:rPr lang="en-US" dirty="0" smtClean="0"/>
              <a:t>Make sense? </a:t>
            </a:r>
          </a:p>
          <a:p>
            <a:endParaRPr lang="en-US" dirty="0" smtClean="0"/>
          </a:p>
          <a:p>
            <a:r>
              <a:rPr lang="en-US" dirty="0" smtClean="0"/>
              <a:t>Slide 2</a:t>
            </a:r>
          </a:p>
          <a:p>
            <a:endParaRPr lang="en-US" dirty="0"/>
          </a:p>
        </p:txBody>
      </p:sp>
      <p:sp>
        <p:nvSpPr>
          <p:cNvPr id="4" name="Slide Number Placeholder 3"/>
          <p:cNvSpPr>
            <a:spLocks noGrp="1"/>
          </p:cNvSpPr>
          <p:nvPr>
            <p:ph type="sldNum" sz="quarter" idx="10"/>
          </p:nvPr>
        </p:nvSpPr>
        <p:spPr/>
        <p:txBody>
          <a:bodyPr/>
          <a:lstStyle/>
          <a:p>
            <a:fld id="{8C853A22-48CD-4AF4-B149-97A9B9F868C1}" type="slidenum">
              <a:rPr lang="en-US" smtClean="0"/>
              <a:t>1</a:t>
            </a:fld>
            <a:endParaRPr lang="en-US"/>
          </a:p>
        </p:txBody>
      </p:sp>
    </p:spTree>
    <p:extLst>
      <p:ext uri="{BB962C8B-B14F-4D97-AF65-F5344CB8AC3E}">
        <p14:creationId xmlns:p14="http://schemas.microsoft.com/office/powerpoint/2010/main" val="4112127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you’ll choose which items are missing, fill in the required information, and then click , “Create Report”. This will give you a report of all the information that you marked as stolen. Remember, this is all for your records and it’s up to you to send the information to your detective of insurance representative. </a:t>
            </a:r>
          </a:p>
          <a:p>
            <a:endParaRPr lang="en-US" dirty="0" smtClean="0"/>
          </a:p>
          <a:p>
            <a:r>
              <a:rPr lang="en-US" dirty="0" smtClean="0"/>
              <a:t>Go to slide</a:t>
            </a:r>
            <a:r>
              <a:rPr lang="en-US" baseline="0" dirty="0" smtClean="0"/>
              <a:t> 11. </a:t>
            </a:r>
          </a:p>
        </p:txBody>
      </p:sp>
      <p:sp>
        <p:nvSpPr>
          <p:cNvPr id="4" name="Slide Number Placeholder 3"/>
          <p:cNvSpPr>
            <a:spLocks noGrp="1"/>
          </p:cNvSpPr>
          <p:nvPr>
            <p:ph type="sldNum" sz="quarter" idx="10"/>
          </p:nvPr>
        </p:nvSpPr>
        <p:spPr/>
        <p:txBody>
          <a:bodyPr/>
          <a:lstStyle/>
          <a:p>
            <a:fld id="{8C853A22-48CD-4AF4-B149-97A9B9F868C1}"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082476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secure</a:t>
            </a:r>
            <a:r>
              <a:rPr lang="en-US" baseline="0" dirty="0" smtClean="0"/>
              <a:t> is the information I enter? </a:t>
            </a:r>
          </a:p>
          <a:p>
            <a:endParaRPr lang="en-US" baseline="0" dirty="0" smtClean="0"/>
          </a:p>
          <a:p>
            <a:r>
              <a:rPr lang="en-US" baseline="0" dirty="0" smtClean="0"/>
              <a:t>Answer: The information you enter is on a secure sockets layer (SSL) and password protected. The servers used to housed in the same facilities used by financial institutions and government agencies. </a:t>
            </a:r>
          </a:p>
          <a:p>
            <a:endParaRPr lang="en-US" baseline="0" dirty="0" smtClean="0"/>
          </a:p>
          <a:p>
            <a:r>
              <a:rPr lang="en-US" baseline="0" dirty="0" smtClean="0"/>
              <a:t>Are police able to search through the property I enter?</a:t>
            </a:r>
          </a:p>
          <a:p>
            <a:endParaRPr lang="en-US" baseline="0" dirty="0" smtClean="0"/>
          </a:p>
          <a:p>
            <a:r>
              <a:rPr lang="en-US" baseline="0" dirty="0" smtClean="0"/>
              <a:t>Answer: No. This is only for your records. Information cannot be accessed without your unique username and password. </a:t>
            </a:r>
          </a:p>
          <a:p>
            <a:endParaRPr lang="en-US" baseline="0" dirty="0" smtClean="0"/>
          </a:p>
          <a:p>
            <a:r>
              <a:rPr lang="en-US" baseline="0" dirty="0" smtClean="0"/>
              <a:t>What type of property can I enter? </a:t>
            </a:r>
          </a:p>
          <a:p>
            <a:endParaRPr lang="en-US" baseline="0" dirty="0" smtClean="0"/>
          </a:p>
          <a:p>
            <a:r>
              <a:rPr lang="en-US" baseline="0" dirty="0" smtClean="0"/>
              <a:t>Answer: Anything of value – think about collectibles, electronics, machinery, lawn equipment, and designer clothes and bags. </a:t>
            </a:r>
          </a:p>
          <a:p>
            <a:endParaRPr lang="en-US" baseline="0" dirty="0" smtClean="0"/>
          </a:p>
          <a:p>
            <a:r>
              <a:rPr lang="en-US" dirty="0" smtClean="0"/>
              <a:t>What</a:t>
            </a:r>
            <a:r>
              <a:rPr lang="en-US" baseline="0" dirty="0" smtClean="0"/>
              <a:t> does it cost for me to store my information?</a:t>
            </a:r>
          </a:p>
          <a:p>
            <a:endParaRPr lang="en-US" baseline="0" dirty="0" smtClean="0"/>
          </a:p>
          <a:p>
            <a:r>
              <a:rPr lang="en-US" baseline="0" dirty="0" smtClean="0"/>
              <a:t>Answer: It’s FREE!!!! </a:t>
            </a:r>
            <a:endParaRPr lang="en-US" dirty="0" smtClean="0"/>
          </a:p>
          <a:p>
            <a:endParaRPr lang="en-US" dirty="0" smtClean="0"/>
          </a:p>
          <a:p>
            <a:r>
              <a:rPr lang="en-US" dirty="0" smtClean="0"/>
              <a:t>Go to slide</a:t>
            </a:r>
            <a:r>
              <a:rPr lang="en-US" baseline="0" dirty="0" smtClean="0"/>
              <a:t> 12. </a:t>
            </a:r>
          </a:p>
        </p:txBody>
      </p:sp>
      <p:sp>
        <p:nvSpPr>
          <p:cNvPr id="4" name="Slide Number Placeholder 3"/>
          <p:cNvSpPr>
            <a:spLocks noGrp="1"/>
          </p:cNvSpPr>
          <p:nvPr>
            <p:ph type="sldNum" sz="quarter" idx="10"/>
          </p:nvPr>
        </p:nvSpPr>
        <p:spPr/>
        <p:txBody>
          <a:bodyPr/>
          <a:lstStyle/>
          <a:p>
            <a:fld id="{8C853A22-48CD-4AF4-B149-97A9B9F868C1}"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082476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secure</a:t>
            </a:r>
            <a:r>
              <a:rPr lang="en-US" baseline="0" dirty="0" smtClean="0"/>
              <a:t> is the information I enter? </a:t>
            </a:r>
          </a:p>
          <a:p>
            <a:endParaRPr lang="en-US" baseline="0" dirty="0" smtClean="0"/>
          </a:p>
          <a:p>
            <a:r>
              <a:rPr lang="en-US" baseline="0" dirty="0" smtClean="0"/>
              <a:t>Answer: The information you enter is on a secure sockets layer (SSL) and password protected. The servers used to housed in the same facilities used by financial institutions and government agencies. </a:t>
            </a:r>
          </a:p>
          <a:p>
            <a:endParaRPr lang="en-US" baseline="0" dirty="0" smtClean="0"/>
          </a:p>
          <a:p>
            <a:r>
              <a:rPr lang="en-US" baseline="0" dirty="0" smtClean="0"/>
              <a:t>Are police able to search through the property I enter?</a:t>
            </a:r>
          </a:p>
          <a:p>
            <a:endParaRPr lang="en-US" baseline="0" dirty="0" smtClean="0"/>
          </a:p>
          <a:p>
            <a:r>
              <a:rPr lang="en-US" baseline="0" dirty="0" smtClean="0"/>
              <a:t>Answer: No. This is only for your records. Information cannot be accessed without your unique username and password. </a:t>
            </a:r>
          </a:p>
          <a:p>
            <a:endParaRPr lang="en-US" baseline="0" dirty="0" smtClean="0"/>
          </a:p>
          <a:p>
            <a:r>
              <a:rPr lang="en-US" baseline="0" dirty="0" smtClean="0"/>
              <a:t>What type of property can I enter? </a:t>
            </a:r>
          </a:p>
          <a:p>
            <a:endParaRPr lang="en-US" baseline="0" dirty="0" smtClean="0"/>
          </a:p>
          <a:p>
            <a:r>
              <a:rPr lang="en-US" baseline="0" dirty="0" smtClean="0"/>
              <a:t>Answer: Anything of value – think about collectibles, electronics, machinery, lawn equipment, and designer clothes and bags. </a:t>
            </a:r>
          </a:p>
          <a:p>
            <a:endParaRPr lang="en-US" baseline="0" dirty="0" smtClean="0"/>
          </a:p>
          <a:p>
            <a:r>
              <a:rPr lang="en-US" dirty="0" smtClean="0"/>
              <a:t>What</a:t>
            </a:r>
            <a:r>
              <a:rPr lang="en-US" baseline="0" dirty="0" smtClean="0"/>
              <a:t> does it cost for me to store my information?</a:t>
            </a:r>
          </a:p>
          <a:p>
            <a:endParaRPr lang="en-US" baseline="0" dirty="0" smtClean="0"/>
          </a:p>
          <a:p>
            <a:r>
              <a:rPr lang="en-US" baseline="0" dirty="0" smtClean="0"/>
              <a:t>Answer: It’s FREE!!!!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C853A22-48CD-4AF4-B149-97A9B9F868C1}"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082476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why</a:t>
            </a:r>
            <a:r>
              <a:rPr lang="en-US" baseline="0" dirty="0" smtClean="0"/>
              <a:t> keeping online record of property is important. </a:t>
            </a:r>
          </a:p>
          <a:p>
            <a:endParaRPr lang="en-US" baseline="0" dirty="0" smtClean="0"/>
          </a:p>
          <a:p>
            <a:r>
              <a:rPr lang="en-US" baseline="0" dirty="0" smtClean="0"/>
              <a:t>Key points:</a:t>
            </a:r>
          </a:p>
          <a:p>
            <a:r>
              <a:rPr lang="en-US" baseline="0" dirty="0" smtClean="0"/>
              <a:t>Accessible from anywhere - Regardless of loss, theft or natural disaster, you’ll still be able to print out property information</a:t>
            </a:r>
          </a:p>
          <a:p>
            <a:r>
              <a:rPr lang="en-US" dirty="0" smtClean="0"/>
              <a:t>Information</a:t>
            </a:r>
            <a:r>
              <a:rPr lang="en-US" baseline="0" dirty="0" smtClean="0"/>
              <a:t> is valuable to investigations</a:t>
            </a:r>
          </a:p>
          <a:p>
            <a:r>
              <a:rPr lang="en-US" baseline="0" dirty="0" smtClean="0"/>
              <a:t>It’s FREE! </a:t>
            </a:r>
          </a:p>
          <a:p>
            <a:endParaRPr lang="en-US" dirty="0" smtClean="0"/>
          </a:p>
          <a:p>
            <a:r>
              <a:rPr lang="en-US" dirty="0" smtClean="0"/>
              <a:t>Now here’s how it works. Go to</a:t>
            </a:r>
            <a:r>
              <a:rPr lang="en-US" baseline="0" dirty="0" smtClean="0"/>
              <a:t> reportit.leadsonline.com.</a:t>
            </a:r>
          </a:p>
          <a:p>
            <a:endParaRPr lang="en-US" baseline="0" dirty="0" smtClean="0"/>
          </a:p>
          <a:p>
            <a:r>
              <a:rPr lang="en-US" baseline="0" dirty="0" smtClean="0"/>
              <a:t>Go to slide 3</a:t>
            </a:r>
          </a:p>
        </p:txBody>
      </p:sp>
      <p:sp>
        <p:nvSpPr>
          <p:cNvPr id="4" name="Slide Number Placeholder 3"/>
          <p:cNvSpPr>
            <a:spLocks noGrp="1"/>
          </p:cNvSpPr>
          <p:nvPr>
            <p:ph type="sldNum" sz="quarter" idx="10"/>
          </p:nvPr>
        </p:nvSpPr>
        <p:spPr/>
        <p:txBody>
          <a:bodyPr/>
          <a:lstStyle/>
          <a:p>
            <a:fld id="{8C853A22-48CD-4AF4-B149-97A9B9F868C1}" type="slidenum">
              <a:rPr lang="en-US" smtClean="0"/>
              <a:t>2</a:t>
            </a:fld>
            <a:endParaRPr lang="en-US"/>
          </a:p>
        </p:txBody>
      </p:sp>
    </p:spTree>
    <p:extLst>
      <p:ext uri="{BB962C8B-B14F-4D97-AF65-F5344CB8AC3E}">
        <p14:creationId xmlns:p14="http://schemas.microsoft.com/office/powerpoint/2010/main" val="2082476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reportit.leadsonline.com and click on </a:t>
            </a:r>
            <a:r>
              <a:rPr lang="en-US" baseline="0" dirty="0" smtClean="0"/>
              <a:t>“Create new account” </a:t>
            </a:r>
          </a:p>
          <a:p>
            <a:endParaRPr lang="en-US" baseline="0" dirty="0" smtClean="0"/>
          </a:p>
          <a:p>
            <a:r>
              <a:rPr lang="en-US" baseline="0" dirty="0" smtClean="0"/>
              <a:t>Go to slide 4</a:t>
            </a:r>
          </a:p>
        </p:txBody>
      </p:sp>
      <p:sp>
        <p:nvSpPr>
          <p:cNvPr id="4" name="Slide Number Placeholder 3"/>
          <p:cNvSpPr>
            <a:spLocks noGrp="1"/>
          </p:cNvSpPr>
          <p:nvPr>
            <p:ph type="sldNum" sz="quarter" idx="10"/>
          </p:nvPr>
        </p:nvSpPr>
        <p:spPr/>
        <p:txBody>
          <a:bodyPr/>
          <a:lstStyle/>
          <a:p>
            <a:fld id="{8C853A22-48CD-4AF4-B149-97A9B9F868C1}"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082476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create your</a:t>
            </a:r>
            <a:r>
              <a:rPr lang="en-US" baseline="0" dirty="0" smtClean="0"/>
              <a:t> account, fill out the required fields. LeadsOnline does not share your private information with anyone, not even law enforcement. It’s securely stored under the same protection that’s used by financial institutions and the government. </a:t>
            </a:r>
          </a:p>
          <a:p>
            <a:endParaRPr lang="en-US" baseline="0" dirty="0" smtClean="0"/>
          </a:p>
          <a:p>
            <a:r>
              <a:rPr lang="en-US" baseline="0" dirty="0" smtClean="0"/>
              <a:t>Click Submit.</a:t>
            </a:r>
          </a:p>
          <a:p>
            <a:endParaRPr lang="en-US" baseline="0" dirty="0" smtClean="0"/>
          </a:p>
          <a:p>
            <a:r>
              <a:rPr lang="en-US" baseline="0" dirty="0" smtClean="0"/>
              <a:t>Go to slide 5</a:t>
            </a:r>
          </a:p>
        </p:txBody>
      </p:sp>
      <p:sp>
        <p:nvSpPr>
          <p:cNvPr id="4" name="Slide Number Placeholder 3"/>
          <p:cNvSpPr>
            <a:spLocks noGrp="1"/>
          </p:cNvSpPr>
          <p:nvPr>
            <p:ph type="sldNum" sz="quarter" idx="10"/>
          </p:nvPr>
        </p:nvSpPr>
        <p:spPr/>
        <p:txBody>
          <a:bodyPr/>
          <a:lstStyle/>
          <a:p>
            <a:fld id="{8C853A22-48CD-4AF4-B149-97A9B9F868C1}"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082476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have created a new account, you will be</a:t>
            </a:r>
            <a:r>
              <a:rPr lang="en-US" baseline="0" dirty="0" smtClean="0"/>
              <a:t> prompted to login with your newly created username and password. </a:t>
            </a:r>
            <a:endParaRPr lang="en-US" dirty="0" smtClean="0"/>
          </a:p>
          <a:p>
            <a:endParaRPr lang="en-US" baseline="0" dirty="0" smtClean="0"/>
          </a:p>
          <a:p>
            <a:r>
              <a:rPr lang="en-US" baseline="0" dirty="0" smtClean="0"/>
              <a:t>Go to slide 6</a:t>
            </a:r>
          </a:p>
        </p:txBody>
      </p:sp>
      <p:sp>
        <p:nvSpPr>
          <p:cNvPr id="4" name="Slide Number Placeholder 3"/>
          <p:cNvSpPr>
            <a:spLocks noGrp="1"/>
          </p:cNvSpPr>
          <p:nvPr>
            <p:ph type="sldNum" sz="quarter" idx="10"/>
          </p:nvPr>
        </p:nvSpPr>
        <p:spPr/>
        <p:txBody>
          <a:bodyPr/>
          <a:lstStyle/>
          <a:p>
            <a:fld id="{8C853A22-48CD-4AF4-B149-97A9B9F868C1}"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082476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“Add New Item”</a:t>
            </a:r>
          </a:p>
          <a:p>
            <a:endParaRPr lang="en-US" baseline="0" dirty="0" smtClean="0"/>
          </a:p>
          <a:p>
            <a:r>
              <a:rPr lang="en-US" baseline="0" dirty="0" smtClean="0"/>
              <a:t>Go to slide 7</a:t>
            </a:r>
          </a:p>
        </p:txBody>
      </p:sp>
      <p:sp>
        <p:nvSpPr>
          <p:cNvPr id="4" name="Slide Number Placeholder 3"/>
          <p:cNvSpPr>
            <a:spLocks noGrp="1"/>
          </p:cNvSpPr>
          <p:nvPr>
            <p:ph type="sldNum" sz="quarter" idx="10"/>
          </p:nvPr>
        </p:nvSpPr>
        <p:spPr/>
        <p:txBody>
          <a:bodyPr/>
          <a:lstStyle/>
          <a:p>
            <a:fld id="{8C853A22-48CD-4AF4-B149-97A9B9F868C1}"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082476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on “Enter New Item”. </a:t>
            </a:r>
          </a:p>
          <a:p>
            <a:endParaRPr lang="en-US" baseline="0" dirty="0" smtClean="0"/>
          </a:p>
          <a:p>
            <a:r>
              <a:rPr lang="en-US" baseline="0" dirty="0" smtClean="0"/>
              <a:t>On this screen, you will want to enter all of the information you have. If you have photos of you with the property or scans of receipts, this is the time to upload those. </a:t>
            </a:r>
          </a:p>
          <a:p>
            <a:endParaRPr lang="en-US" baseline="0" dirty="0" smtClean="0"/>
          </a:p>
          <a:p>
            <a:r>
              <a:rPr lang="en-US" baseline="0" dirty="0" smtClean="0"/>
              <a:t>If you upload an image, you’ll click on the blue “Browse to Upload”.</a:t>
            </a:r>
          </a:p>
          <a:p>
            <a:endParaRPr lang="en-US" dirty="0" smtClean="0"/>
          </a:p>
          <a:p>
            <a:r>
              <a:rPr lang="en-US" dirty="0" smtClean="0"/>
              <a:t>Once you</a:t>
            </a:r>
            <a:r>
              <a:rPr lang="en-US" baseline="0" dirty="0" smtClean="0"/>
              <a:t> have entered all of the property information for the first item, click “Save” or “Save and add another item”. </a:t>
            </a:r>
          </a:p>
          <a:p>
            <a:endParaRPr lang="en-US" dirty="0" smtClean="0"/>
          </a:p>
          <a:p>
            <a:r>
              <a:rPr lang="en-US" dirty="0" smtClean="0"/>
              <a:t>Go to slide </a:t>
            </a:r>
            <a:r>
              <a:rPr lang="en-US" baseline="0" dirty="0" smtClean="0"/>
              <a:t>8. </a:t>
            </a:r>
          </a:p>
        </p:txBody>
      </p:sp>
      <p:sp>
        <p:nvSpPr>
          <p:cNvPr id="4" name="Slide Number Placeholder 3"/>
          <p:cNvSpPr>
            <a:spLocks noGrp="1"/>
          </p:cNvSpPr>
          <p:nvPr>
            <p:ph type="sldNum" sz="quarter" idx="10"/>
          </p:nvPr>
        </p:nvSpPr>
        <p:spPr/>
        <p:txBody>
          <a:bodyPr/>
          <a:lstStyle/>
          <a:p>
            <a:fld id="{8C853A22-48CD-4AF4-B149-97A9B9F868C1}"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082476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the reports option</a:t>
            </a:r>
            <a:r>
              <a:rPr lang="en-US" baseline="0" dirty="0" smtClean="0"/>
              <a:t> at the </a:t>
            </a:r>
            <a:endParaRPr lang="en-US" dirty="0" smtClean="0"/>
          </a:p>
          <a:p>
            <a:r>
              <a:rPr lang="en-US" dirty="0" smtClean="0"/>
              <a:t>Go to slide</a:t>
            </a:r>
            <a:r>
              <a:rPr lang="en-US" baseline="0" dirty="0" smtClean="0"/>
              <a:t> 9. </a:t>
            </a:r>
          </a:p>
        </p:txBody>
      </p:sp>
      <p:sp>
        <p:nvSpPr>
          <p:cNvPr id="4" name="Slide Number Placeholder 3"/>
          <p:cNvSpPr>
            <a:spLocks noGrp="1"/>
          </p:cNvSpPr>
          <p:nvPr>
            <p:ph type="sldNum" sz="quarter" idx="10"/>
          </p:nvPr>
        </p:nvSpPr>
        <p:spPr/>
        <p:txBody>
          <a:bodyPr/>
          <a:lstStyle/>
          <a:p>
            <a:fld id="{8C853A22-48CD-4AF4-B149-97A9B9F868C1}"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082476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the reports option</a:t>
            </a:r>
            <a:r>
              <a:rPr lang="en-US" baseline="0" dirty="0" smtClean="0"/>
              <a:t> at the </a:t>
            </a:r>
            <a:endParaRPr lang="en-US" dirty="0" smtClean="0"/>
          </a:p>
          <a:p>
            <a:r>
              <a:rPr lang="en-US" dirty="0" smtClean="0"/>
              <a:t>Go to slide</a:t>
            </a:r>
            <a:r>
              <a:rPr lang="en-US" baseline="0" dirty="0" smtClean="0"/>
              <a:t> 10. </a:t>
            </a:r>
          </a:p>
        </p:txBody>
      </p:sp>
      <p:sp>
        <p:nvSpPr>
          <p:cNvPr id="4" name="Slide Number Placeholder 3"/>
          <p:cNvSpPr>
            <a:spLocks noGrp="1"/>
          </p:cNvSpPr>
          <p:nvPr>
            <p:ph type="sldNum" sz="quarter" idx="10"/>
          </p:nvPr>
        </p:nvSpPr>
        <p:spPr/>
        <p:txBody>
          <a:bodyPr/>
          <a:lstStyle/>
          <a:p>
            <a:fld id="{8C853A22-48CD-4AF4-B149-97A9B9F868C1}"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082476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535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7"/>
          <p:cNvPicPr>
            <a:picLocks noChangeAspect="1" noChangeArrowheads="1"/>
          </p:cNvPicPr>
          <p:nvPr userDrawn="1"/>
        </p:nvPicPr>
        <p:blipFill>
          <a:blip r:embed="rId3" cstate="print"/>
          <a:srcRect/>
          <a:stretch>
            <a:fillRect/>
          </a:stretch>
        </p:blipFill>
        <p:spPr bwMode="auto">
          <a:xfrm>
            <a:off x="0" y="4038600"/>
            <a:ext cx="828675" cy="342900"/>
          </a:xfrm>
          <a:prstGeom prst="rect">
            <a:avLst/>
          </a:prstGeom>
          <a:noFill/>
          <a:ln w="9525">
            <a:noFill/>
            <a:miter lim="800000"/>
            <a:headEnd/>
            <a:tailEnd/>
          </a:ln>
        </p:spPr>
      </p:pic>
      <p:pic>
        <p:nvPicPr>
          <p:cNvPr id="10" name="Picture 9"/>
          <p:cNvPicPr>
            <a:picLocks noChangeAspect="1" noChangeArrowheads="1"/>
          </p:cNvPicPr>
          <p:nvPr userDrawn="1"/>
        </p:nvPicPr>
        <p:blipFill>
          <a:blip r:embed="rId4" cstate="print"/>
          <a:srcRect/>
          <a:stretch>
            <a:fillRect/>
          </a:stretch>
        </p:blipFill>
        <p:spPr bwMode="auto">
          <a:xfrm>
            <a:off x="0" y="5105400"/>
            <a:ext cx="428625" cy="76200"/>
          </a:xfrm>
          <a:prstGeom prst="rect">
            <a:avLst/>
          </a:prstGeom>
          <a:noFill/>
          <a:ln w="9525">
            <a:noFill/>
            <a:miter lim="800000"/>
            <a:headEnd/>
            <a:tailEnd/>
          </a:ln>
        </p:spPr>
      </p:pic>
      <p:pic>
        <p:nvPicPr>
          <p:cNvPr id="11" name="Picture 10"/>
          <p:cNvPicPr>
            <a:picLocks noChangeAspect="1" noChangeArrowheads="1"/>
          </p:cNvPicPr>
          <p:nvPr userDrawn="1"/>
        </p:nvPicPr>
        <p:blipFill>
          <a:blip r:embed="rId5" cstate="print"/>
          <a:srcRect/>
          <a:stretch>
            <a:fillRect/>
          </a:stretch>
        </p:blipFill>
        <p:spPr bwMode="auto">
          <a:xfrm>
            <a:off x="8315325" y="4572000"/>
            <a:ext cx="828675" cy="1019175"/>
          </a:xfrm>
          <a:prstGeom prst="rect">
            <a:avLst/>
          </a:prstGeom>
          <a:noFill/>
          <a:ln w="9525">
            <a:noFill/>
            <a:miter lim="800000"/>
            <a:headEnd/>
            <a:tailEnd/>
          </a:ln>
        </p:spPr>
      </p:pic>
      <p:pic>
        <p:nvPicPr>
          <p:cNvPr id="12" name="Picture 11"/>
          <p:cNvPicPr>
            <a:picLocks noChangeAspect="1" noChangeArrowheads="1"/>
          </p:cNvPicPr>
          <p:nvPr userDrawn="1"/>
        </p:nvPicPr>
        <p:blipFill>
          <a:blip r:embed="rId6" cstate="print"/>
          <a:srcRect/>
          <a:stretch>
            <a:fillRect/>
          </a:stretch>
        </p:blipFill>
        <p:spPr bwMode="auto">
          <a:xfrm>
            <a:off x="8134350" y="1828800"/>
            <a:ext cx="1009650" cy="1095375"/>
          </a:xfrm>
          <a:prstGeom prst="rect">
            <a:avLst/>
          </a:prstGeom>
          <a:noFill/>
          <a:ln w="9525">
            <a:noFill/>
            <a:miter lim="800000"/>
            <a:headEnd/>
            <a:tailEnd/>
          </a:ln>
        </p:spPr>
      </p:pic>
      <p:pic>
        <p:nvPicPr>
          <p:cNvPr id="13" name="Picture 12"/>
          <p:cNvPicPr>
            <a:picLocks noChangeAspect="1" noChangeArrowheads="1"/>
          </p:cNvPicPr>
          <p:nvPr userDrawn="1"/>
        </p:nvPicPr>
        <p:blipFill>
          <a:blip r:embed="rId7" cstate="print"/>
          <a:srcRect/>
          <a:stretch>
            <a:fillRect/>
          </a:stretch>
        </p:blipFill>
        <p:spPr bwMode="auto">
          <a:xfrm>
            <a:off x="1371600" y="0"/>
            <a:ext cx="342900" cy="828675"/>
          </a:xfrm>
          <a:prstGeom prst="rect">
            <a:avLst/>
          </a:prstGeom>
          <a:noFill/>
          <a:ln w="9525">
            <a:noFill/>
            <a:miter lim="800000"/>
            <a:headEnd/>
            <a:tailEnd/>
          </a:ln>
        </p:spPr>
      </p:pic>
      <p:pic>
        <p:nvPicPr>
          <p:cNvPr id="14" name="Picture 13"/>
          <p:cNvPicPr>
            <a:picLocks noChangeAspect="1" noChangeArrowheads="1"/>
          </p:cNvPicPr>
          <p:nvPr userDrawn="1"/>
        </p:nvPicPr>
        <p:blipFill>
          <a:blip r:embed="rId8" cstate="print"/>
          <a:srcRect/>
          <a:stretch>
            <a:fillRect/>
          </a:stretch>
        </p:blipFill>
        <p:spPr bwMode="auto">
          <a:xfrm>
            <a:off x="0" y="2362200"/>
            <a:ext cx="657225" cy="76200"/>
          </a:xfrm>
          <a:prstGeom prst="rect">
            <a:avLst/>
          </a:prstGeom>
          <a:noFill/>
          <a:ln w="9525">
            <a:noFill/>
            <a:miter lim="800000"/>
            <a:headEnd/>
            <a:tailEnd/>
          </a:ln>
        </p:spPr>
      </p:pic>
      <p:pic>
        <p:nvPicPr>
          <p:cNvPr id="15" name="Picture 14"/>
          <p:cNvPicPr>
            <a:picLocks noChangeAspect="1" noChangeArrowheads="1"/>
          </p:cNvPicPr>
          <p:nvPr userDrawn="1"/>
        </p:nvPicPr>
        <p:blipFill>
          <a:blip r:embed="rId9" cstate="print"/>
          <a:srcRect/>
          <a:stretch>
            <a:fillRect/>
          </a:stretch>
        </p:blipFill>
        <p:spPr bwMode="auto">
          <a:xfrm>
            <a:off x="7086600" y="0"/>
            <a:ext cx="85725" cy="828675"/>
          </a:xfrm>
          <a:prstGeom prst="rect">
            <a:avLst/>
          </a:prstGeom>
          <a:noFill/>
          <a:ln w="9525">
            <a:noFill/>
            <a:miter lim="800000"/>
            <a:headEnd/>
            <a:tailEnd/>
          </a:ln>
        </p:spPr>
      </p:pic>
      <p:pic>
        <p:nvPicPr>
          <p:cNvPr id="2" name="Picture 1"/>
          <p:cNvPicPr>
            <a:picLocks noChangeAspect="1"/>
          </p:cNvPicPr>
          <p:nvPr userDrawn="1"/>
        </p:nvPicPr>
        <p:blipFill rotWithShape="1">
          <a:blip r:embed="rId10">
            <a:extLst>
              <a:ext uri="{28A0092B-C50C-407E-A947-70E740481C1C}">
                <a14:useLocalDpi xmlns:a14="http://schemas.microsoft.com/office/drawing/2010/main" val="0"/>
              </a:ext>
            </a:extLst>
          </a:blip>
          <a:srcRect l="11911" t="6432" r="11165" b="6034"/>
          <a:stretch/>
        </p:blipFill>
        <p:spPr>
          <a:xfrm>
            <a:off x="585618" y="5346117"/>
            <a:ext cx="1792046" cy="1359483"/>
          </a:xfrm>
          <a:prstGeom prst="rect">
            <a:avLst/>
          </a:prstGeom>
        </p:spPr>
      </p:pic>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626377" y="6172200"/>
            <a:ext cx="2831823" cy="404546"/>
          </a:xfrm>
          <a:prstGeom prst="rect">
            <a:avLst/>
          </a:prstGeom>
        </p:spPr>
      </p:pic>
    </p:spTree>
    <p:extLst>
      <p:ext uri="{BB962C8B-B14F-4D97-AF65-F5344CB8AC3E}">
        <p14:creationId xmlns:p14="http://schemas.microsoft.com/office/powerpoint/2010/main" val="4126113648"/>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228600"/>
            <a:ext cx="5562600" cy="1323439"/>
          </a:xfrm>
          <a:prstGeom prst="rect">
            <a:avLst/>
          </a:prstGeom>
          <a:noFill/>
        </p:spPr>
        <p:txBody>
          <a:bodyPr wrap="square" rtlCol="0">
            <a:spAutoFit/>
          </a:bodyPr>
          <a:lstStyle/>
          <a:p>
            <a:pPr algn="ctr"/>
            <a:r>
              <a:rPr lang="en-US" sz="4000" b="1" dirty="0" smtClean="0">
                <a:solidFill>
                  <a:schemeClr val="tx1">
                    <a:lumMod val="95000"/>
                    <a:lumOff val="5000"/>
                  </a:schemeClr>
                </a:solidFill>
                <a:latin typeface="Avenir LT 65 Medium" pitchFamily="2" charset="0"/>
              </a:rPr>
              <a:t>Do you know what you own? </a:t>
            </a:r>
            <a:endParaRPr lang="en-US" sz="4000" b="1" dirty="0">
              <a:solidFill>
                <a:schemeClr val="tx1">
                  <a:lumMod val="95000"/>
                  <a:lumOff val="5000"/>
                </a:schemeClr>
              </a:solidFill>
              <a:latin typeface="Avenir LT 65 Medium" pitchFamily="2" charset="0"/>
            </a:endParaRPr>
          </a:p>
        </p:txBody>
      </p:sp>
      <p:pic>
        <p:nvPicPr>
          <p:cNvPr id="4" name="Picture 3" descr="C:\Documents and Settings\LWilliams\My Documents\Dropbox\_Assets (shared)\_stock\7966991_m.jpg"/>
          <p:cNvPicPr>
            <a:picLocks noChangeAspect="1" noChangeArrowheads="1"/>
          </p:cNvPicPr>
          <p:nvPr/>
        </p:nvPicPr>
        <p:blipFill>
          <a:blip r:embed="rId3" cstate="print"/>
          <a:srcRect/>
          <a:stretch>
            <a:fillRect/>
          </a:stretch>
        </p:blipFill>
        <p:spPr bwMode="auto">
          <a:xfrm>
            <a:off x="3048000" y="3633050"/>
            <a:ext cx="2884104" cy="2162175"/>
          </a:xfrm>
          <a:prstGeom prst="rect">
            <a:avLst/>
          </a:prstGeom>
          <a:noFill/>
        </p:spPr>
      </p:pic>
      <p:pic>
        <p:nvPicPr>
          <p:cNvPr id="5" name="Picture 4" descr="C:\Documents and Settings\LWilliams\My Documents\Dropbox\_Assets (shared)\_stock\9587508_l.jpg"/>
          <p:cNvPicPr>
            <a:picLocks noChangeAspect="1" noChangeArrowheads="1"/>
          </p:cNvPicPr>
          <p:nvPr/>
        </p:nvPicPr>
        <p:blipFill>
          <a:blip r:embed="rId4" cstate="print"/>
          <a:srcRect/>
          <a:stretch>
            <a:fillRect/>
          </a:stretch>
        </p:blipFill>
        <p:spPr bwMode="auto">
          <a:xfrm>
            <a:off x="914400" y="1633925"/>
            <a:ext cx="2958904" cy="1964835"/>
          </a:xfrm>
          <a:prstGeom prst="rect">
            <a:avLst/>
          </a:prstGeom>
          <a:noFill/>
        </p:spPr>
      </p:pic>
      <p:pic>
        <p:nvPicPr>
          <p:cNvPr id="6" name="Picture 5" descr="C:\Documents and Settings\LWilliams\My Documents\Dropbox\_Assets (shared)\_stock\1432192_m.jpg"/>
          <p:cNvPicPr>
            <a:picLocks noChangeAspect="1" noChangeArrowheads="1"/>
          </p:cNvPicPr>
          <p:nvPr/>
        </p:nvPicPr>
        <p:blipFill>
          <a:blip r:embed="rId5" cstate="print"/>
          <a:srcRect/>
          <a:stretch>
            <a:fillRect/>
          </a:stretch>
        </p:blipFill>
        <p:spPr bwMode="auto">
          <a:xfrm>
            <a:off x="5181600" y="1669927"/>
            <a:ext cx="2468908" cy="1892829"/>
          </a:xfrm>
          <a:prstGeom prst="rect">
            <a:avLst/>
          </a:prstGeom>
          <a:noFill/>
        </p:spPr>
      </p:pic>
    </p:spTree>
    <p:extLst>
      <p:ext uri="{BB962C8B-B14F-4D97-AF65-F5344CB8AC3E}">
        <p14:creationId xmlns:p14="http://schemas.microsoft.com/office/powerpoint/2010/main" val="1007799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612325"/>
            <a:ext cx="5638800" cy="830997"/>
          </a:xfrm>
          <a:prstGeom prst="rect">
            <a:avLst/>
          </a:prstGeom>
          <a:noFill/>
        </p:spPr>
        <p:txBody>
          <a:bodyPr wrap="square" rtlCol="0">
            <a:spAutoFit/>
          </a:bodyPr>
          <a:lstStyle/>
          <a:p>
            <a:pPr algn="ctr"/>
            <a:r>
              <a:rPr lang="en-US" sz="2400" b="1" dirty="0" smtClean="0">
                <a:solidFill>
                  <a:prstClr val="black">
                    <a:lumMod val="95000"/>
                    <a:lumOff val="5000"/>
                  </a:prstClr>
                </a:solidFill>
                <a:latin typeface="Avenir LT 65 Medium" pitchFamily="2" charset="0"/>
              </a:rPr>
              <a:t>Customizing your report</a:t>
            </a:r>
            <a:endParaRPr lang="en-US" sz="2400" b="1" dirty="0">
              <a:solidFill>
                <a:prstClr val="black">
                  <a:lumMod val="95000"/>
                  <a:lumOff val="5000"/>
                </a:prstClr>
              </a:solidFill>
              <a:latin typeface="Avenir LT 65 Medium" pitchFamily="2" charset="0"/>
            </a:endParaRPr>
          </a:p>
          <a:p>
            <a:pPr algn="ctr"/>
            <a:endParaRPr lang="en-US" sz="2400" b="1" dirty="0">
              <a:solidFill>
                <a:prstClr val="black">
                  <a:lumMod val="95000"/>
                  <a:lumOff val="5000"/>
                </a:prstClr>
              </a:solidFill>
              <a:latin typeface="Avenir LT 65 Medium" pitchFamily="2"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475" t="14956" r="17627" b="21701"/>
          <a:stretch/>
        </p:blipFill>
        <p:spPr bwMode="auto">
          <a:xfrm>
            <a:off x="1306461" y="1219200"/>
            <a:ext cx="6270523" cy="4089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7391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612325"/>
            <a:ext cx="5638800" cy="461665"/>
          </a:xfrm>
          <a:prstGeom prst="rect">
            <a:avLst/>
          </a:prstGeom>
          <a:noFill/>
        </p:spPr>
        <p:txBody>
          <a:bodyPr wrap="square" rtlCol="0">
            <a:spAutoFit/>
          </a:bodyPr>
          <a:lstStyle/>
          <a:p>
            <a:pPr algn="ctr"/>
            <a:r>
              <a:rPr lang="en-US" sz="2400" b="1" dirty="0" smtClean="0">
                <a:solidFill>
                  <a:prstClr val="black">
                    <a:lumMod val="95000"/>
                    <a:lumOff val="5000"/>
                  </a:prstClr>
                </a:solidFill>
                <a:latin typeface="Avenir LT 65 Medium" pitchFamily="2" charset="0"/>
              </a:rPr>
              <a:t>FAQs Answered</a:t>
            </a:r>
            <a:endParaRPr lang="en-US" sz="2400" b="1" dirty="0">
              <a:solidFill>
                <a:prstClr val="black">
                  <a:lumMod val="95000"/>
                  <a:lumOff val="5000"/>
                </a:prstClr>
              </a:solidFill>
              <a:latin typeface="Avenir LT 65 Medium" pitchFamily="2" charset="0"/>
            </a:endParaRPr>
          </a:p>
        </p:txBody>
      </p:sp>
      <p:sp>
        <p:nvSpPr>
          <p:cNvPr id="4" name="TextBox 3"/>
          <p:cNvSpPr txBox="1"/>
          <p:nvPr/>
        </p:nvSpPr>
        <p:spPr>
          <a:xfrm>
            <a:off x="990600" y="1413825"/>
            <a:ext cx="6705600" cy="4893647"/>
          </a:xfrm>
          <a:prstGeom prst="rect">
            <a:avLst/>
          </a:prstGeom>
          <a:noFill/>
        </p:spPr>
        <p:txBody>
          <a:bodyPr wrap="square" rtlCol="0">
            <a:spAutoFit/>
          </a:bodyPr>
          <a:lstStyle/>
          <a:p>
            <a:pPr>
              <a:buFont typeface="Arial" pitchFamily="34" charset="0"/>
              <a:buChar char="•"/>
            </a:pPr>
            <a:r>
              <a:rPr lang="en-US" sz="2400" b="1" dirty="0" smtClean="0">
                <a:latin typeface="Century Gothic" pitchFamily="34" charset="0"/>
              </a:rPr>
              <a:t>How secure is the information I enter?</a:t>
            </a:r>
          </a:p>
          <a:p>
            <a:pPr>
              <a:buFont typeface="Arial" pitchFamily="34" charset="0"/>
              <a:buChar char="•"/>
            </a:pPr>
            <a:endParaRPr lang="en-US" sz="2400" b="1" dirty="0" smtClean="0">
              <a:latin typeface="Century Gothic" pitchFamily="34" charset="0"/>
            </a:endParaRPr>
          </a:p>
          <a:p>
            <a:pPr>
              <a:buFont typeface="Arial" pitchFamily="34" charset="0"/>
              <a:buChar char="•"/>
            </a:pPr>
            <a:r>
              <a:rPr lang="en-US" sz="2400" b="1" dirty="0" smtClean="0">
                <a:latin typeface="Century Gothic" pitchFamily="34" charset="0"/>
              </a:rPr>
              <a:t>Are police able to search through the property I enter?</a:t>
            </a:r>
          </a:p>
          <a:p>
            <a:pPr>
              <a:buFont typeface="Arial" pitchFamily="34" charset="0"/>
              <a:buChar char="•"/>
            </a:pPr>
            <a:endParaRPr lang="en-US" sz="2400" b="1" dirty="0">
              <a:latin typeface="Century Gothic" pitchFamily="34" charset="0"/>
            </a:endParaRPr>
          </a:p>
          <a:p>
            <a:pPr>
              <a:buFont typeface="Arial" pitchFamily="34" charset="0"/>
              <a:buChar char="•"/>
            </a:pPr>
            <a:r>
              <a:rPr lang="en-US" sz="2400" b="1" dirty="0" smtClean="0">
                <a:latin typeface="Century Gothic" pitchFamily="34" charset="0"/>
              </a:rPr>
              <a:t>What type of property can I enter? </a:t>
            </a:r>
          </a:p>
          <a:p>
            <a:pPr>
              <a:buFont typeface="Arial" pitchFamily="34" charset="0"/>
              <a:buChar char="•"/>
            </a:pPr>
            <a:endParaRPr lang="en-US" sz="2400" b="1" dirty="0">
              <a:latin typeface="Century Gothic" pitchFamily="34" charset="0"/>
            </a:endParaRPr>
          </a:p>
          <a:p>
            <a:pPr>
              <a:buFont typeface="Arial" pitchFamily="34" charset="0"/>
              <a:buChar char="•"/>
            </a:pPr>
            <a:r>
              <a:rPr lang="en-US" sz="2400" b="1" dirty="0" smtClean="0">
                <a:latin typeface="Century Gothic" pitchFamily="34" charset="0"/>
              </a:rPr>
              <a:t>What does it cost to store my information?</a:t>
            </a:r>
          </a:p>
          <a:p>
            <a:pPr>
              <a:buFont typeface="Arial" pitchFamily="34" charset="0"/>
              <a:buChar char="•"/>
            </a:pPr>
            <a:endParaRPr lang="en-US" sz="2400" b="1" dirty="0">
              <a:latin typeface="Century Gothic" pitchFamily="34" charset="0"/>
            </a:endParaRPr>
          </a:p>
          <a:p>
            <a:pPr>
              <a:buFont typeface="Arial" pitchFamily="34" charset="0"/>
              <a:buChar char="•"/>
            </a:pPr>
            <a:r>
              <a:rPr lang="en-US" sz="2400" b="1" dirty="0" smtClean="0">
                <a:latin typeface="Century Gothic" pitchFamily="34" charset="0"/>
              </a:rPr>
              <a:t>Any other questions?</a:t>
            </a:r>
            <a:endParaRPr lang="en-US" sz="1600" b="1" dirty="0" smtClean="0">
              <a:latin typeface="Century Gothic" pitchFamily="34" charset="0"/>
            </a:endParaRPr>
          </a:p>
          <a:p>
            <a:pPr>
              <a:buFont typeface="Arial" pitchFamily="34" charset="0"/>
              <a:buChar char="•"/>
            </a:pPr>
            <a:endParaRPr lang="en-US" b="1" dirty="0">
              <a:latin typeface="Century Gothic" pitchFamily="34" charset="0"/>
            </a:endParaRPr>
          </a:p>
          <a:p>
            <a:pPr>
              <a:buFont typeface="Arial" pitchFamily="34" charset="0"/>
              <a:buChar char="•"/>
            </a:pPr>
            <a:endParaRPr lang="en-US" b="1" dirty="0" smtClean="0">
              <a:latin typeface="Century Gothic" pitchFamily="34" charset="0"/>
            </a:endParaRPr>
          </a:p>
          <a:p>
            <a:endParaRPr lang="en-US" b="1" dirty="0">
              <a:latin typeface="Century Gothic" pitchFamily="34" charset="0"/>
            </a:endParaRPr>
          </a:p>
          <a:p>
            <a:endParaRPr lang="en-US" b="1" dirty="0" smtClean="0">
              <a:latin typeface="Century Gothic" pitchFamily="34" charset="0"/>
            </a:endParaRPr>
          </a:p>
        </p:txBody>
      </p:sp>
    </p:spTree>
    <p:extLst>
      <p:ext uri="{BB962C8B-B14F-4D97-AF65-F5344CB8AC3E}">
        <p14:creationId xmlns:p14="http://schemas.microsoft.com/office/powerpoint/2010/main" val="251296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612325"/>
            <a:ext cx="5638800" cy="1200329"/>
          </a:xfrm>
          <a:prstGeom prst="rect">
            <a:avLst/>
          </a:prstGeom>
          <a:noFill/>
        </p:spPr>
        <p:txBody>
          <a:bodyPr wrap="square" rtlCol="0">
            <a:spAutoFit/>
          </a:bodyPr>
          <a:lstStyle/>
          <a:p>
            <a:pPr algn="ctr"/>
            <a:r>
              <a:rPr lang="en-US" sz="2400" b="1" dirty="0" smtClean="0">
                <a:solidFill>
                  <a:prstClr val="black">
                    <a:lumMod val="95000"/>
                    <a:lumOff val="5000"/>
                  </a:prstClr>
                </a:solidFill>
                <a:latin typeface="Avenir LT 65 Medium" pitchFamily="2" charset="0"/>
              </a:rPr>
              <a:t>Get started today!</a:t>
            </a:r>
          </a:p>
          <a:p>
            <a:pPr algn="ctr"/>
            <a:r>
              <a:rPr lang="en-US" sz="2400" b="1" dirty="0" smtClean="0">
                <a:solidFill>
                  <a:prstClr val="black">
                    <a:lumMod val="95000"/>
                    <a:lumOff val="5000"/>
                  </a:prstClr>
                </a:solidFill>
                <a:latin typeface="Avenir LT 65 Medium" pitchFamily="2" charset="0"/>
              </a:rPr>
              <a:t>Go to reportit.leadsonline.com</a:t>
            </a:r>
            <a:endParaRPr lang="en-US" sz="2400" b="1" dirty="0">
              <a:solidFill>
                <a:prstClr val="black">
                  <a:lumMod val="95000"/>
                  <a:lumOff val="5000"/>
                </a:prstClr>
              </a:solidFill>
              <a:latin typeface="Avenir LT 65 Medium" pitchFamily="2" charset="0"/>
            </a:endParaRPr>
          </a:p>
          <a:p>
            <a:pPr algn="ctr"/>
            <a:endParaRPr lang="en-US" sz="2400" b="1" dirty="0">
              <a:solidFill>
                <a:prstClr val="black">
                  <a:lumMod val="95000"/>
                  <a:lumOff val="5000"/>
                </a:prstClr>
              </a:solidFill>
              <a:latin typeface="Avenir LT 65 Medium" pitchFamily="2" charset="0"/>
            </a:endParaRPr>
          </a:p>
        </p:txBody>
      </p:sp>
      <p:pic>
        <p:nvPicPr>
          <p:cNvPr id="5" name="Picture 4" descr="ReportItWIDE.png"/>
          <p:cNvPicPr>
            <a:picLocks noChangeAspect="1"/>
          </p:cNvPicPr>
          <p:nvPr/>
        </p:nvPicPr>
        <p:blipFill>
          <a:blip r:embed="rId3" cstate="print"/>
          <a:stretch>
            <a:fillRect/>
          </a:stretch>
        </p:blipFill>
        <p:spPr>
          <a:xfrm>
            <a:off x="1009650" y="2573018"/>
            <a:ext cx="6819900" cy="1970193"/>
          </a:xfrm>
          <a:prstGeom prst="rect">
            <a:avLst/>
          </a:prstGeom>
        </p:spPr>
      </p:pic>
    </p:spTree>
    <p:extLst>
      <p:ext uri="{BB962C8B-B14F-4D97-AF65-F5344CB8AC3E}">
        <p14:creationId xmlns:p14="http://schemas.microsoft.com/office/powerpoint/2010/main" val="4249910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0700" y="76200"/>
            <a:ext cx="5562600" cy="1569660"/>
          </a:xfrm>
          <a:prstGeom prst="rect">
            <a:avLst/>
          </a:prstGeom>
          <a:noFill/>
        </p:spPr>
        <p:txBody>
          <a:bodyPr wrap="square" rtlCol="0">
            <a:spAutoFit/>
          </a:bodyPr>
          <a:lstStyle/>
          <a:p>
            <a:pPr algn="ctr"/>
            <a:r>
              <a:rPr lang="en-US" sz="3600" b="1" dirty="0" smtClean="0">
                <a:solidFill>
                  <a:prstClr val="black">
                    <a:lumMod val="95000"/>
                    <a:lumOff val="5000"/>
                  </a:prstClr>
                </a:solidFill>
                <a:latin typeface="Avenir LT 65 Medium" pitchFamily="2" charset="0"/>
              </a:rPr>
              <a:t>Register your </a:t>
            </a:r>
          </a:p>
          <a:p>
            <a:pPr algn="ctr"/>
            <a:r>
              <a:rPr lang="en-US" sz="3600" b="1" dirty="0" smtClean="0">
                <a:solidFill>
                  <a:prstClr val="black">
                    <a:lumMod val="95000"/>
                    <a:lumOff val="5000"/>
                  </a:prstClr>
                </a:solidFill>
                <a:latin typeface="Avenir LT 65 Medium" pitchFamily="2" charset="0"/>
              </a:rPr>
              <a:t>property online</a:t>
            </a:r>
          </a:p>
          <a:p>
            <a:pPr algn="ctr"/>
            <a:endParaRPr lang="en-US" sz="2400" b="1" dirty="0">
              <a:solidFill>
                <a:prstClr val="black">
                  <a:lumMod val="95000"/>
                  <a:lumOff val="5000"/>
                </a:prstClr>
              </a:solidFill>
              <a:latin typeface="Avenir LT 65 Medium" pitchFamily="2" charset="0"/>
            </a:endParaRPr>
          </a:p>
        </p:txBody>
      </p:sp>
      <p:sp>
        <p:nvSpPr>
          <p:cNvPr id="8" name="TextBox 7"/>
          <p:cNvSpPr txBox="1"/>
          <p:nvPr/>
        </p:nvSpPr>
        <p:spPr>
          <a:xfrm>
            <a:off x="1285568" y="1470360"/>
            <a:ext cx="6553200" cy="3970318"/>
          </a:xfrm>
          <a:prstGeom prst="rect">
            <a:avLst/>
          </a:prstGeom>
          <a:noFill/>
        </p:spPr>
        <p:txBody>
          <a:bodyPr wrap="square" rtlCol="0">
            <a:spAutoFit/>
          </a:bodyPr>
          <a:lstStyle/>
          <a:p>
            <a:r>
              <a:rPr lang="en-US" sz="2400" b="1" dirty="0" smtClean="0">
                <a:solidFill>
                  <a:srgbClr val="FF0000"/>
                </a:solidFill>
                <a:latin typeface="Avenir LT 65 Medium" pitchFamily="2" charset="0"/>
              </a:rPr>
              <a:t>Benefits:</a:t>
            </a:r>
          </a:p>
          <a:p>
            <a:endParaRPr lang="en-US" sz="2400" b="1" dirty="0" smtClean="0">
              <a:solidFill>
                <a:srgbClr val="FF0000"/>
              </a:solidFill>
              <a:latin typeface="Avenir LT 65 Medium" pitchFamily="2" charset="0"/>
            </a:endParaRPr>
          </a:p>
          <a:p>
            <a:pPr marL="342900" indent="-342900">
              <a:buFont typeface="Wingdings" pitchFamily="2" charset="2"/>
              <a:buChar char="ü"/>
            </a:pPr>
            <a:r>
              <a:rPr lang="en-US" sz="2000" b="1" dirty="0" smtClean="0">
                <a:latin typeface="Avenir LT 65 Medium" pitchFamily="2" charset="0"/>
              </a:rPr>
              <a:t>It’s secure.</a:t>
            </a:r>
          </a:p>
          <a:p>
            <a:endParaRPr lang="en-US" sz="2000" b="1" dirty="0" smtClean="0">
              <a:latin typeface="Avenir LT 65 Medium" pitchFamily="2" charset="0"/>
            </a:endParaRPr>
          </a:p>
          <a:p>
            <a:pPr marL="342900" indent="-342900">
              <a:buFont typeface="Wingdings" pitchFamily="2" charset="2"/>
              <a:buChar char="ü"/>
            </a:pPr>
            <a:r>
              <a:rPr lang="en-US" sz="2000" b="1" dirty="0" smtClean="0">
                <a:latin typeface="Avenir LT 65 Medium" pitchFamily="2" charset="0"/>
              </a:rPr>
              <a:t>You </a:t>
            </a:r>
            <a:r>
              <a:rPr lang="en-US" sz="2000" b="1" dirty="0" smtClean="0">
                <a:latin typeface="Avenir LT 65 Medium" pitchFamily="2" charset="0"/>
              </a:rPr>
              <a:t>can access the information from anywhere. </a:t>
            </a:r>
          </a:p>
          <a:p>
            <a:endParaRPr lang="en-US" sz="2000" b="1" dirty="0" smtClean="0">
              <a:latin typeface="Avenir LT 65 Medium" pitchFamily="2" charset="0"/>
            </a:endParaRPr>
          </a:p>
          <a:p>
            <a:pPr marL="342900" indent="-342900">
              <a:buFont typeface="Wingdings" pitchFamily="2" charset="2"/>
              <a:buChar char="ü"/>
            </a:pPr>
            <a:r>
              <a:rPr lang="en-US" sz="2000" b="1" dirty="0" smtClean="0">
                <a:latin typeface="Avenir LT 65 Medium" pitchFamily="2" charset="0"/>
              </a:rPr>
              <a:t>If there’s a theft or natural disaster, it will be invaluable to you, your insurance company and the detective working your case.</a:t>
            </a:r>
          </a:p>
          <a:p>
            <a:pPr marL="342900" indent="-342900">
              <a:buFont typeface="Wingdings" pitchFamily="2" charset="2"/>
              <a:buChar char="ü"/>
            </a:pPr>
            <a:endParaRPr lang="en-US" sz="2000" b="1" dirty="0">
              <a:latin typeface="Avenir LT 65 Medium" pitchFamily="2" charset="0"/>
            </a:endParaRPr>
          </a:p>
          <a:p>
            <a:pPr marL="342900" indent="-342900">
              <a:buFont typeface="Wingdings" pitchFamily="2" charset="2"/>
              <a:buChar char="ü"/>
            </a:pPr>
            <a:r>
              <a:rPr lang="en-US" sz="2000" b="1" dirty="0" smtClean="0">
                <a:latin typeface="Avenir LT 65 Medium" pitchFamily="2" charset="0"/>
              </a:rPr>
              <a:t>It’s FREE! </a:t>
            </a:r>
          </a:p>
          <a:p>
            <a:pPr algn="ctr"/>
            <a:endParaRPr lang="en-US" sz="2400" b="1" dirty="0">
              <a:solidFill>
                <a:prstClr val="black">
                  <a:lumMod val="95000"/>
                  <a:lumOff val="5000"/>
                </a:prstClr>
              </a:solidFill>
              <a:latin typeface="Avenir LT 65 Medium" pitchFamily="2" charset="0"/>
            </a:endParaRPr>
          </a:p>
        </p:txBody>
      </p:sp>
    </p:spTree>
    <p:extLst>
      <p:ext uri="{BB962C8B-B14F-4D97-AF65-F5344CB8AC3E}">
        <p14:creationId xmlns:p14="http://schemas.microsoft.com/office/powerpoint/2010/main" val="2183342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304800"/>
            <a:ext cx="5562600" cy="1446550"/>
          </a:xfrm>
          <a:prstGeom prst="rect">
            <a:avLst/>
          </a:prstGeom>
          <a:noFill/>
        </p:spPr>
        <p:txBody>
          <a:bodyPr wrap="square" rtlCol="0">
            <a:spAutoFit/>
          </a:bodyPr>
          <a:lstStyle/>
          <a:p>
            <a:pPr algn="ctr"/>
            <a:r>
              <a:rPr lang="en-US" sz="3200" b="1" dirty="0" smtClean="0">
                <a:solidFill>
                  <a:prstClr val="black">
                    <a:lumMod val="95000"/>
                    <a:lumOff val="5000"/>
                  </a:prstClr>
                </a:solidFill>
                <a:latin typeface="Avenir LT 65 Medium" pitchFamily="2" charset="0"/>
              </a:rPr>
              <a:t>Go to </a:t>
            </a:r>
          </a:p>
          <a:p>
            <a:pPr algn="ctr"/>
            <a:r>
              <a:rPr lang="en-US" sz="3200" b="1" dirty="0" smtClean="0">
                <a:solidFill>
                  <a:prstClr val="black">
                    <a:lumMod val="95000"/>
                    <a:lumOff val="5000"/>
                  </a:prstClr>
                </a:solidFill>
                <a:latin typeface="Avenir LT 65 Medium" pitchFamily="2" charset="0"/>
              </a:rPr>
              <a:t>reportit.leadsonline.com</a:t>
            </a:r>
            <a:endParaRPr lang="en-US" sz="3200" b="1" dirty="0">
              <a:solidFill>
                <a:prstClr val="black">
                  <a:lumMod val="95000"/>
                  <a:lumOff val="5000"/>
                </a:prstClr>
              </a:solidFill>
              <a:latin typeface="Avenir LT 65 Medium" pitchFamily="2" charset="0"/>
            </a:endParaRPr>
          </a:p>
          <a:p>
            <a:pPr algn="ctr"/>
            <a:endParaRPr lang="en-US" sz="2400" b="1" dirty="0">
              <a:solidFill>
                <a:prstClr val="black">
                  <a:lumMod val="95000"/>
                  <a:lumOff val="5000"/>
                </a:prstClr>
              </a:solidFill>
              <a:latin typeface="Avenir LT 65 Medium" pitchFamily="2"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300" t="11326" r="14858" b="45341"/>
          <a:stretch/>
        </p:blipFill>
        <p:spPr bwMode="auto">
          <a:xfrm>
            <a:off x="1018524" y="1519368"/>
            <a:ext cx="6573552" cy="34386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018524" y="4441263"/>
            <a:ext cx="1350138" cy="529019"/>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ight Arrow 5"/>
          <p:cNvSpPr/>
          <p:nvPr/>
        </p:nvSpPr>
        <p:spPr>
          <a:xfrm rot="9053038">
            <a:off x="2406740" y="4335138"/>
            <a:ext cx="529018" cy="29389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4627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612325"/>
            <a:ext cx="5562600" cy="830997"/>
          </a:xfrm>
          <a:prstGeom prst="rect">
            <a:avLst/>
          </a:prstGeom>
          <a:noFill/>
        </p:spPr>
        <p:txBody>
          <a:bodyPr wrap="square" rtlCol="0">
            <a:spAutoFit/>
          </a:bodyPr>
          <a:lstStyle/>
          <a:p>
            <a:pPr algn="ctr"/>
            <a:r>
              <a:rPr lang="en-US" sz="2400" b="1" dirty="0" smtClean="0">
                <a:solidFill>
                  <a:prstClr val="black">
                    <a:lumMod val="95000"/>
                    <a:lumOff val="5000"/>
                  </a:prstClr>
                </a:solidFill>
                <a:latin typeface="Avenir LT 65 Medium" pitchFamily="2" charset="0"/>
              </a:rPr>
              <a:t>Create your free ReportIt account</a:t>
            </a:r>
            <a:endParaRPr lang="en-US" sz="2400" b="1" dirty="0">
              <a:solidFill>
                <a:prstClr val="black">
                  <a:lumMod val="95000"/>
                  <a:lumOff val="5000"/>
                </a:prstClr>
              </a:solidFill>
              <a:latin typeface="Avenir LT 65 Medium" pitchFamily="2" charset="0"/>
            </a:endParaRPr>
          </a:p>
          <a:p>
            <a:pPr algn="ctr"/>
            <a:endParaRPr lang="en-US" sz="2400" b="1" dirty="0">
              <a:solidFill>
                <a:prstClr val="black">
                  <a:lumMod val="95000"/>
                  <a:lumOff val="5000"/>
                </a:prstClr>
              </a:solidFill>
              <a:latin typeface="Avenir LT 65 Medium" pitchFamily="2" charset="0"/>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613" t="10370" r="15899" b="25679"/>
          <a:stretch/>
        </p:blipFill>
        <p:spPr bwMode="auto">
          <a:xfrm>
            <a:off x="1610032" y="1416283"/>
            <a:ext cx="5486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6187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228600"/>
            <a:ext cx="5562600" cy="1446550"/>
          </a:xfrm>
          <a:prstGeom prst="rect">
            <a:avLst/>
          </a:prstGeom>
          <a:noFill/>
        </p:spPr>
        <p:txBody>
          <a:bodyPr wrap="square" rtlCol="0">
            <a:spAutoFit/>
          </a:bodyPr>
          <a:lstStyle/>
          <a:p>
            <a:pPr algn="ctr"/>
            <a:r>
              <a:rPr lang="en-US" sz="3200" b="1" dirty="0" smtClean="0">
                <a:solidFill>
                  <a:prstClr val="black">
                    <a:lumMod val="95000"/>
                    <a:lumOff val="5000"/>
                  </a:prstClr>
                </a:solidFill>
                <a:latin typeface="Avenir LT 65 Medium" pitchFamily="2" charset="0"/>
              </a:rPr>
              <a:t>Login to your new </a:t>
            </a:r>
          </a:p>
          <a:p>
            <a:pPr algn="ctr"/>
            <a:r>
              <a:rPr lang="en-US" sz="3200" b="1" dirty="0" smtClean="0">
                <a:solidFill>
                  <a:prstClr val="black">
                    <a:lumMod val="95000"/>
                    <a:lumOff val="5000"/>
                  </a:prstClr>
                </a:solidFill>
                <a:latin typeface="Avenir LT 65 Medium" pitchFamily="2" charset="0"/>
              </a:rPr>
              <a:t>ReportIt account</a:t>
            </a:r>
            <a:endParaRPr lang="en-US" sz="3200" b="1" dirty="0">
              <a:solidFill>
                <a:prstClr val="black">
                  <a:lumMod val="95000"/>
                  <a:lumOff val="5000"/>
                </a:prstClr>
              </a:solidFill>
              <a:latin typeface="Avenir LT 65 Medium" pitchFamily="2" charset="0"/>
            </a:endParaRPr>
          </a:p>
          <a:p>
            <a:pPr algn="ctr"/>
            <a:endParaRPr lang="en-US" sz="2400" b="1" dirty="0">
              <a:solidFill>
                <a:prstClr val="black">
                  <a:lumMod val="95000"/>
                  <a:lumOff val="5000"/>
                </a:prstClr>
              </a:solidFill>
              <a:latin typeface="Avenir LT 65 Medium" pitchFamily="2"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093" t="10617" r="14962" b="42487"/>
          <a:stretch/>
        </p:blipFill>
        <p:spPr bwMode="auto">
          <a:xfrm>
            <a:off x="1142999" y="1440360"/>
            <a:ext cx="6553200" cy="370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rot="9053038">
            <a:off x="2651199" y="3780827"/>
            <a:ext cx="556404" cy="3091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9053038">
            <a:off x="2562099" y="3240038"/>
            <a:ext cx="556404" cy="3091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137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55174" y="228600"/>
            <a:ext cx="5562600" cy="1200329"/>
          </a:xfrm>
          <a:prstGeom prst="rect">
            <a:avLst/>
          </a:prstGeom>
          <a:noFill/>
        </p:spPr>
        <p:txBody>
          <a:bodyPr wrap="square" rtlCol="0">
            <a:spAutoFit/>
          </a:bodyPr>
          <a:lstStyle/>
          <a:p>
            <a:pPr algn="ctr"/>
            <a:r>
              <a:rPr lang="en-US" sz="3600" b="1" dirty="0" smtClean="0">
                <a:solidFill>
                  <a:prstClr val="black">
                    <a:lumMod val="95000"/>
                    <a:lumOff val="5000"/>
                  </a:prstClr>
                </a:solidFill>
                <a:latin typeface="Avenir LT 65 Medium" pitchFamily="2" charset="0"/>
              </a:rPr>
              <a:t>Start cataloguing</a:t>
            </a:r>
          </a:p>
          <a:p>
            <a:pPr algn="ctr"/>
            <a:r>
              <a:rPr lang="en-US" sz="3600" b="1" dirty="0" smtClean="0">
                <a:solidFill>
                  <a:prstClr val="black">
                    <a:lumMod val="95000"/>
                    <a:lumOff val="5000"/>
                  </a:prstClr>
                </a:solidFill>
                <a:latin typeface="Avenir LT 65 Medium" pitchFamily="2" charset="0"/>
              </a:rPr>
              <a:t>your property</a:t>
            </a:r>
            <a:endParaRPr lang="en-US" sz="3600" b="1" dirty="0">
              <a:solidFill>
                <a:prstClr val="black">
                  <a:lumMod val="95000"/>
                  <a:lumOff val="5000"/>
                </a:prstClr>
              </a:solidFill>
              <a:latin typeface="Avenir LT 65 Medium" pitchFamily="2" charset="0"/>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029" t="10741" r="15482" b="45802"/>
          <a:stretch/>
        </p:blipFill>
        <p:spPr bwMode="auto">
          <a:xfrm>
            <a:off x="1219200" y="1625600"/>
            <a:ext cx="6647296" cy="3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1455174" y="3352800"/>
            <a:ext cx="1219200" cy="558800"/>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53592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250052"/>
            <a:ext cx="5638800" cy="1692771"/>
          </a:xfrm>
          <a:prstGeom prst="rect">
            <a:avLst/>
          </a:prstGeom>
          <a:noFill/>
        </p:spPr>
        <p:txBody>
          <a:bodyPr wrap="square" rtlCol="0">
            <a:spAutoFit/>
          </a:bodyPr>
          <a:lstStyle/>
          <a:p>
            <a:pPr algn="ctr"/>
            <a:r>
              <a:rPr lang="en-US" sz="4000" b="1" dirty="0" smtClean="0">
                <a:solidFill>
                  <a:prstClr val="black">
                    <a:lumMod val="95000"/>
                    <a:lumOff val="5000"/>
                  </a:prstClr>
                </a:solidFill>
                <a:latin typeface="Avenir LT 65 Medium" pitchFamily="2" charset="0"/>
              </a:rPr>
              <a:t>What makes your property unique?</a:t>
            </a:r>
            <a:endParaRPr lang="en-US" sz="4000" b="1" dirty="0">
              <a:solidFill>
                <a:prstClr val="black">
                  <a:lumMod val="95000"/>
                  <a:lumOff val="5000"/>
                </a:prstClr>
              </a:solidFill>
              <a:latin typeface="Avenir LT 65 Medium" pitchFamily="2" charset="0"/>
            </a:endParaRPr>
          </a:p>
          <a:p>
            <a:pPr algn="ctr"/>
            <a:endParaRPr lang="en-US" sz="2400" b="1" dirty="0">
              <a:solidFill>
                <a:prstClr val="black">
                  <a:lumMod val="95000"/>
                  <a:lumOff val="5000"/>
                </a:prstClr>
              </a:solidFill>
              <a:latin typeface="Avenir LT 65 Medium" pitchFamily="2" charset="0"/>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271" t="11515" r="19404" b="7121"/>
          <a:stretch/>
        </p:blipFill>
        <p:spPr bwMode="auto">
          <a:xfrm>
            <a:off x="4343400" y="1935182"/>
            <a:ext cx="3724010" cy="324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0" y="1597742"/>
            <a:ext cx="3352800" cy="3416320"/>
          </a:xfrm>
          <a:prstGeom prst="rect">
            <a:avLst/>
          </a:prstGeom>
          <a:noFill/>
        </p:spPr>
        <p:txBody>
          <a:bodyPr wrap="square" rtlCol="0">
            <a:spAutoFit/>
          </a:bodyPr>
          <a:lstStyle/>
          <a:p>
            <a:r>
              <a:rPr lang="en-US" b="1" dirty="0" smtClean="0">
                <a:solidFill>
                  <a:srgbClr val="FF0000"/>
                </a:solidFill>
                <a:latin typeface="Century Gothic" pitchFamily="34" charset="0"/>
              </a:rPr>
              <a:t>Helpful hints:</a:t>
            </a:r>
          </a:p>
          <a:p>
            <a:endParaRPr lang="en-US" b="1" dirty="0">
              <a:latin typeface="Century Gothic" pitchFamily="34" charset="0"/>
            </a:endParaRPr>
          </a:p>
          <a:p>
            <a:pPr marL="285750" indent="-285750">
              <a:buFont typeface="Wingdings" pitchFamily="2" charset="2"/>
              <a:buChar char="ü"/>
            </a:pPr>
            <a:r>
              <a:rPr lang="en-US" b="1" dirty="0" smtClean="0">
                <a:latin typeface="Century Gothic" pitchFamily="34" charset="0"/>
              </a:rPr>
              <a:t>Be specific.</a:t>
            </a:r>
          </a:p>
          <a:p>
            <a:pPr marL="285750" indent="-285750">
              <a:buFont typeface="Wingdings" pitchFamily="2" charset="2"/>
              <a:buChar char="ü"/>
            </a:pPr>
            <a:endParaRPr lang="en-US" b="1" dirty="0">
              <a:latin typeface="Century Gothic" pitchFamily="34" charset="0"/>
            </a:endParaRPr>
          </a:p>
          <a:p>
            <a:pPr marL="285750" indent="-285750">
              <a:buFont typeface="Wingdings" pitchFamily="2" charset="2"/>
              <a:buChar char="ü"/>
            </a:pPr>
            <a:r>
              <a:rPr lang="en-US" b="1" dirty="0" smtClean="0">
                <a:latin typeface="Century Gothic" pitchFamily="34" charset="0"/>
              </a:rPr>
              <a:t>Fill in as much information as possible. </a:t>
            </a:r>
          </a:p>
          <a:p>
            <a:pPr marL="285750" indent="-285750">
              <a:buFont typeface="Wingdings" pitchFamily="2" charset="2"/>
              <a:buChar char="ü"/>
            </a:pPr>
            <a:endParaRPr lang="en-US" b="1" dirty="0">
              <a:latin typeface="Century Gothic" pitchFamily="34" charset="0"/>
            </a:endParaRPr>
          </a:p>
          <a:p>
            <a:pPr marL="285750" indent="-285750">
              <a:buFont typeface="Wingdings" pitchFamily="2" charset="2"/>
              <a:buChar char="ü"/>
            </a:pPr>
            <a:r>
              <a:rPr lang="en-US" b="1" dirty="0" smtClean="0">
                <a:latin typeface="Century Gothic" pitchFamily="34" charset="0"/>
              </a:rPr>
              <a:t>Upload photos and scans of receipts. It’s especially important for jewelry and property that does not have a serial number. </a:t>
            </a:r>
            <a:endParaRPr lang="en-US" b="1" dirty="0">
              <a:latin typeface="Century Gothic" pitchFamily="34" charset="0"/>
            </a:endParaRPr>
          </a:p>
        </p:txBody>
      </p:sp>
    </p:spTree>
    <p:extLst>
      <p:ext uri="{BB962C8B-B14F-4D97-AF65-F5344CB8AC3E}">
        <p14:creationId xmlns:p14="http://schemas.microsoft.com/office/powerpoint/2010/main" val="1362433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304800"/>
            <a:ext cx="5638800" cy="1569660"/>
          </a:xfrm>
          <a:prstGeom prst="rect">
            <a:avLst/>
          </a:prstGeom>
          <a:noFill/>
        </p:spPr>
        <p:txBody>
          <a:bodyPr wrap="square" rtlCol="0">
            <a:spAutoFit/>
          </a:bodyPr>
          <a:lstStyle/>
          <a:p>
            <a:pPr algn="ctr"/>
            <a:r>
              <a:rPr lang="en-US" sz="3600" b="1" dirty="0" smtClean="0">
                <a:solidFill>
                  <a:prstClr val="black">
                    <a:lumMod val="95000"/>
                    <a:lumOff val="5000"/>
                  </a:prstClr>
                </a:solidFill>
                <a:latin typeface="Avenir LT 65 Medium" pitchFamily="2" charset="0"/>
              </a:rPr>
              <a:t>Print a report of </a:t>
            </a:r>
          </a:p>
          <a:p>
            <a:pPr algn="ctr"/>
            <a:r>
              <a:rPr lang="en-US" sz="3600" b="1" dirty="0" smtClean="0">
                <a:solidFill>
                  <a:prstClr val="black">
                    <a:lumMod val="95000"/>
                    <a:lumOff val="5000"/>
                  </a:prstClr>
                </a:solidFill>
                <a:latin typeface="Avenir LT 65 Medium" pitchFamily="2" charset="0"/>
              </a:rPr>
              <a:t>your property</a:t>
            </a:r>
            <a:endParaRPr lang="en-US" sz="3600" b="1" dirty="0">
              <a:solidFill>
                <a:prstClr val="black">
                  <a:lumMod val="95000"/>
                  <a:lumOff val="5000"/>
                </a:prstClr>
              </a:solidFill>
              <a:latin typeface="Avenir LT 65 Medium" pitchFamily="2" charset="0"/>
            </a:endParaRPr>
          </a:p>
          <a:p>
            <a:pPr algn="ctr"/>
            <a:endParaRPr lang="en-US" sz="2400" b="1" dirty="0">
              <a:solidFill>
                <a:prstClr val="black">
                  <a:lumMod val="95000"/>
                  <a:lumOff val="5000"/>
                </a:prstClr>
              </a:solidFill>
              <a:latin typeface="Avenir LT 65 Medium" pitchFamily="2"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790" t="13900" r="15991" b="33490"/>
          <a:stretch/>
        </p:blipFill>
        <p:spPr bwMode="auto">
          <a:xfrm>
            <a:off x="1000841" y="1600199"/>
            <a:ext cx="7093565" cy="3711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6858000" y="2209800"/>
            <a:ext cx="1219200" cy="558800"/>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66926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117" t="14253" r="16313" b="35601"/>
          <a:stretch/>
        </p:blipFill>
        <p:spPr bwMode="auto">
          <a:xfrm>
            <a:off x="1295400" y="1752600"/>
            <a:ext cx="6482804" cy="3264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1447800" y="3785419"/>
            <a:ext cx="1662545" cy="762000"/>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TextBox 4"/>
          <p:cNvSpPr txBox="1"/>
          <p:nvPr/>
        </p:nvSpPr>
        <p:spPr>
          <a:xfrm>
            <a:off x="1752600" y="182940"/>
            <a:ext cx="5638800" cy="1569660"/>
          </a:xfrm>
          <a:prstGeom prst="rect">
            <a:avLst/>
          </a:prstGeom>
          <a:noFill/>
        </p:spPr>
        <p:txBody>
          <a:bodyPr wrap="square" rtlCol="0">
            <a:spAutoFit/>
          </a:bodyPr>
          <a:lstStyle/>
          <a:p>
            <a:pPr algn="ctr"/>
            <a:r>
              <a:rPr lang="en-US" sz="3600" b="1" dirty="0" smtClean="0">
                <a:solidFill>
                  <a:prstClr val="black">
                    <a:lumMod val="95000"/>
                    <a:lumOff val="5000"/>
                  </a:prstClr>
                </a:solidFill>
                <a:latin typeface="Avenir LT 65 Medium" pitchFamily="2" charset="0"/>
              </a:rPr>
              <a:t>Print a report of </a:t>
            </a:r>
          </a:p>
          <a:p>
            <a:pPr algn="ctr"/>
            <a:r>
              <a:rPr lang="en-US" sz="3600" b="1" dirty="0" smtClean="0">
                <a:solidFill>
                  <a:prstClr val="black">
                    <a:lumMod val="95000"/>
                    <a:lumOff val="5000"/>
                  </a:prstClr>
                </a:solidFill>
                <a:latin typeface="Avenir LT 65 Medium" pitchFamily="2" charset="0"/>
              </a:rPr>
              <a:t>your property</a:t>
            </a:r>
            <a:endParaRPr lang="en-US" sz="3600" b="1" dirty="0">
              <a:solidFill>
                <a:prstClr val="black">
                  <a:lumMod val="95000"/>
                  <a:lumOff val="5000"/>
                </a:prstClr>
              </a:solidFill>
              <a:latin typeface="Avenir LT 65 Medium" pitchFamily="2" charset="0"/>
            </a:endParaRPr>
          </a:p>
          <a:p>
            <a:pPr algn="ctr"/>
            <a:endParaRPr lang="en-US" sz="2400" b="1" dirty="0">
              <a:solidFill>
                <a:prstClr val="black">
                  <a:lumMod val="95000"/>
                  <a:lumOff val="5000"/>
                </a:prstClr>
              </a:solidFill>
              <a:latin typeface="Avenir LT 65 Medium" pitchFamily="2" charset="0"/>
            </a:endParaRPr>
          </a:p>
        </p:txBody>
      </p:sp>
    </p:spTree>
    <p:extLst>
      <p:ext uri="{BB962C8B-B14F-4D97-AF65-F5344CB8AC3E}">
        <p14:creationId xmlns:p14="http://schemas.microsoft.com/office/powerpoint/2010/main" val="3436485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TotalTime>
  <Words>957</Words>
  <Application>Microsoft Office PowerPoint</Application>
  <PresentationFormat>On-screen Show (4:3)</PresentationFormat>
  <Paragraphs>144</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Williams</dc:creator>
  <cp:lastModifiedBy>Lindsay Williams</cp:lastModifiedBy>
  <cp:revision>8</cp:revision>
  <dcterms:created xsi:type="dcterms:W3CDTF">2013-04-25T16:33:40Z</dcterms:created>
  <dcterms:modified xsi:type="dcterms:W3CDTF">2013-06-03T20:50:52Z</dcterms:modified>
</cp:coreProperties>
</file>